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81" r:id="rId3"/>
    <p:sldId id="282" r:id="rId4"/>
    <p:sldId id="297" r:id="rId5"/>
    <p:sldId id="284" r:id="rId6"/>
    <p:sldId id="286" r:id="rId7"/>
    <p:sldId id="298" r:id="rId8"/>
    <p:sldId id="299" r:id="rId9"/>
    <p:sldId id="287" r:id="rId10"/>
    <p:sldId id="294" r:id="rId11"/>
    <p:sldId id="300" r:id="rId12"/>
    <p:sldId id="301" r:id="rId13"/>
    <p:sldId id="302" r:id="rId14"/>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0" autoAdjust="0"/>
    <p:restoredTop sz="94660"/>
  </p:normalViewPr>
  <p:slideViewPr>
    <p:cSldViewPr>
      <p:cViewPr varScale="1">
        <p:scale>
          <a:sx n="62" d="100"/>
          <a:sy n="62" d="100"/>
        </p:scale>
        <p:origin x="-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EB7EB29-5050-43D1-9CC2-F12622E26F4A}" type="datetimeFigureOut">
              <a:rPr lang="en-US" smtClean="0"/>
              <a:pPr/>
              <a:t>5/6/2011</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31218A72-2C73-43FF-9492-7E16D2B98D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7B1B205-EC5A-4944-A4FB-DC73474CD135}" type="datetimeFigureOut">
              <a:rPr lang="en-US" smtClean="0"/>
              <a:pPr/>
              <a:t>5/6/2011</a:t>
            </a:fld>
            <a:endParaRPr lang="en-US"/>
          </a:p>
        </p:txBody>
      </p:sp>
      <p:sp>
        <p:nvSpPr>
          <p:cNvPr id="16" name="Slide Number Placeholder 15"/>
          <p:cNvSpPr>
            <a:spLocks noGrp="1"/>
          </p:cNvSpPr>
          <p:nvPr>
            <p:ph type="sldNum" sz="quarter" idx="11"/>
          </p:nvPr>
        </p:nvSpPr>
        <p:spPr/>
        <p:txBody>
          <a:bodyPr/>
          <a:lstStyle/>
          <a:p>
            <a:fld id="{CAD9A3CE-2E75-44D7-8A5C-0FCF48A794F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7B1B205-EC5A-4944-A4FB-DC73474CD135}" type="datetimeFigureOut">
              <a:rPr lang="en-US" smtClean="0"/>
              <a:pPr/>
              <a:t>5/6/2011</a:t>
            </a:fld>
            <a:endParaRPr lang="en-US"/>
          </a:p>
        </p:txBody>
      </p:sp>
      <p:sp>
        <p:nvSpPr>
          <p:cNvPr id="15" name="Slide Number Placeholder 14"/>
          <p:cNvSpPr>
            <a:spLocks noGrp="1"/>
          </p:cNvSpPr>
          <p:nvPr>
            <p:ph type="sldNum" sz="quarter" idx="15"/>
          </p:nvPr>
        </p:nvSpPr>
        <p:spPr/>
        <p:txBody>
          <a:bodyPr/>
          <a:lstStyle>
            <a:lvl1pPr algn="ctr">
              <a:defRPr/>
            </a:lvl1pPr>
          </a:lstStyle>
          <a:p>
            <a:fld id="{CAD9A3CE-2E75-44D7-8A5C-0FCF48A794F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B1B205-EC5A-4944-A4FB-DC73474CD135}"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D9A3CE-2E75-44D7-8A5C-0FCF48A794F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7B1B205-EC5A-4944-A4FB-DC73474CD135}" type="datetimeFigureOut">
              <a:rPr lang="en-US" smtClean="0"/>
              <a:pPr/>
              <a:t>5/6/2011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B1B205-EC5A-4944-A4FB-DC73474CD135}"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1B205-EC5A-4944-A4FB-DC73474CD135}"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7B1B205-EC5A-4944-A4FB-DC73474CD135}" type="datetimeFigureOut">
              <a:rPr lang="en-US" smtClean="0"/>
              <a:pPr/>
              <a:t>5/6/2011</a:t>
            </a:fld>
            <a:endParaRPr lang="en-US"/>
          </a:p>
        </p:txBody>
      </p:sp>
      <p:sp>
        <p:nvSpPr>
          <p:cNvPr id="9" name="Slide Number Placeholder 8"/>
          <p:cNvSpPr>
            <a:spLocks noGrp="1"/>
          </p:cNvSpPr>
          <p:nvPr>
            <p:ph type="sldNum" sz="quarter" idx="15"/>
          </p:nvPr>
        </p:nvSpPr>
        <p:spPr/>
        <p:txBody>
          <a:bodyPr/>
          <a:lstStyle/>
          <a:p>
            <a:fld id="{CAD9A3CE-2E75-44D7-8A5C-0FCF48A794F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7B1B205-EC5A-4944-A4FB-DC73474CD135}" type="datetimeFigureOut">
              <a:rPr lang="en-US" smtClean="0"/>
              <a:pPr/>
              <a:t>5/6/2011</a:t>
            </a:fld>
            <a:endParaRPr lang="en-US"/>
          </a:p>
        </p:txBody>
      </p:sp>
      <p:sp>
        <p:nvSpPr>
          <p:cNvPr id="9" name="Slide Number Placeholder 8"/>
          <p:cNvSpPr>
            <a:spLocks noGrp="1"/>
          </p:cNvSpPr>
          <p:nvPr>
            <p:ph type="sldNum" sz="quarter" idx="11"/>
          </p:nvPr>
        </p:nvSpPr>
        <p:spPr/>
        <p:txBody>
          <a:bodyPr/>
          <a:lstStyle/>
          <a:p>
            <a:fld id="{CAD9A3CE-2E75-44D7-8A5C-0FCF48A794F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7B1B205-EC5A-4944-A4FB-DC73474CD135}" type="datetimeFigureOut">
              <a:rPr lang="en-US" smtClean="0"/>
              <a:pPr/>
              <a:t>5/6/2011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D9A3CE-2E75-44D7-8A5C-0FCF48A794F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886200"/>
            <a:ext cx="7315200" cy="1752600"/>
          </a:xfrm>
        </p:spPr>
        <p:txBody>
          <a:bodyPr/>
          <a:lstStyle/>
          <a:p>
            <a:r>
              <a:rPr lang="en-US" dirty="0" smtClean="0"/>
              <a:t>Sanctify them by Your truth. Your word is truth.</a:t>
            </a:r>
          </a:p>
          <a:p>
            <a:r>
              <a:rPr lang="en-US" dirty="0" smtClean="0"/>
              <a:t>John 17:17</a:t>
            </a:r>
            <a:endParaRPr lang="en-US" dirty="0"/>
          </a:p>
        </p:txBody>
      </p:sp>
      <p:sp>
        <p:nvSpPr>
          <p:cNvPr id="2" name="Title 1"/>
          <p:cNvSpPr>
            <a:spLocks noGrp="1"/>
          </p:cNvSpPr>
          <p:nvPr>
            <p:ph type="ctrTitle"/>
          </p:nvPr>
        </p:nvSpPr>
        <p:spPr/>
        <p:txBody>
          <a:bodyPr>
            <a:normAutofit/>
          </a:bodyPr>
          <a:lstStyle/>
          <a:p>
            <a:r>
              <a:rPr lang="en-US" sz="6000" b="1" dirty="0" smtClean="0"/>
              <a:t>Must We Be Perfect </a:t>
            </a:r>
            <a:br>
              <a:rPr lang="en-US" sz="6000" b="1" dirty="0" smtClean="0"/>
            </a:br>
            <a:r>
              <a:rPr lang="en-US" sz="6000" b="1" dirty="0" smtClean="0"/>
              <a:t>To Be Pleasing</a:t>
            </a:r>
            <a:endParaRPr lang="en-US" sz="6000"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Fellowship with God </a:t>
            </a:r>
            <a:r>
              <a:rPr lang="en-US" dirty="0" smtClean="0">
                <a:sym typeface="Wingdings" pitchFamily="2" charset="2"/>
              </a:rPr>
              <a:t></a:t>
            </a:r>
            <a:r>
              <a:rPr lang="en-US" dirty="0" smtClean="0"/>
              <a:t> Fellowship with brethren</a:t>
            </a:r>
          </a:p>
          <a:p>
            <a:pPr lvl="1"/>
            <a:r>
              <a:rPr lang="en-US" dirty="0" smtClean="0"/>
              <a:t>(1 Jn. 1:3, 7)</a:t>
            </a:r>
            <a:endParaRPr lang="en-US" sz="800" dirty="0" smtClean="0"/>
          </a:p>
        </p:txBody>
      </p:sp>
      <p:sp>
        <p:nvSpPr>
          <p:cNvPr id="3" name="Title 2"/>
          <p:cNvSpPr>
            <a:spLocks noGrp="1"/>
          </p:cNvSpPr>
          <p:nvPr>
            <p:ph type="title"/>
          </p:nvPr>
        </p:nvSpPr>
        <p:spPr/>
        <p:txBody>
          <a:bodyPr/>
          <a:lstStyle/>
          <a:p>
            <a:r>
              <a:rPr smtClean="0"/>
              <a:t>Application to the Church</a:t>
            </a:r>
            <a:endParaRPr lang="en-US" dirty="0"/>
          </a:p>
        </p:txBody>
      </p:sp>
      <p:grpSp>
        <p:nvGrpSpPr>
          <p:cNvPr id="22" name="Group 5"/>
          <p:cNvGrpSpPr/>
          <p:nvPr/>
        </p:nvGrpSpPr>
        <p:grpSpPr>
          <a:xfrm>
            <a:off x="3962400" y="2438400"/>
            <a:ext cx="944791" cy="944791"/>
            <a:chOff x="2560400" y="121991"/>
            <a:chExt cx="944791" cy="944791"/>
          </a:xfrm>
          <a:scene3d>
            <a:camera prst="orthographicFront"/>
            <a:lightRig rig="threePt" dir="t">
              <a:rot lat="0" lon="0" rev="7500000"/>
            </a:lightRig>
          </a:scene3d>
        </p:grpSpPr>
        <p:sp>
          <p:nvSpPr>
            <p:cNvPr id="29"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30"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37" name="Group 36"/>
          <p:cNvGrpSpPr/>
          <p:nvPr/>
        </p:nvGrpSpPr>
        <p:grpSpPr>
          <a:xfrm>
            <a:off x="304800" y="2922800"/>
            <a:ext cx="3004139" cy="2596933"/>
            <a:chOff x="304800" y="2922800"/>
            <a:chExt cx="3004139" cy="2596933"/>
          </a:xfrm>
        </p:grpSpPr>
        <p:sp>
          <p:nvSpPr>
            <p:cNvPr id="31" name="Left Arrow 30"/>
            <p:cNvSpPr/>
            <p:nvPr/>
          </p:nvSpPr>
          <p:spPr>
            <a:xfrm rot="7969271">
              <a:off x="1797631" y="4008426"/>
              <a:ext cx="2596933"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nvGrpSpPr>
            <p:cNvPr id="11" name="Group 11"/>
            <p:cNvGrpSpPr/>
            <p:nvPr/>
          </p:nvGrpSpPr>
          <p:grpSpPr>
            <a:xfrm>
              <a:off x="1752600" y="4800600"/>
              <a:ext cx="854075" cy="693647"/>
              <a:chOff x="367472" y="1744752"/>
              <a:chExt cx="854075" cy="693647"/>
            </a:xfrm>
            <a:scene3d>
              <a:camera prst="orthographicFront"/>
              <a:lightRig rig="threePt" dir="t">
                <a:rot lat="0" lon="0" rev="7500000"/>
              </a:lightRig>
            </a:scene3d>
          </p:grpSpPr>
          <p:sp>
            <p:nvSpPr>
              <p:cNvPr id="12" name="Rounded Rectangle 11"/>
              <p:cNvSpPr/>
              <p:nvPr/>
            </p:nvSpPr>
            <p:spPr>
              <a:xfrm>
                <a:off x="367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3" name="Rounded Rectangle 4"/>
              <p:cNvSpPr/>
              <p:nvPr/>
            </p:nvSpPr>
            <p:spPr>
              <a:xfrm>
                <a:off x="367472" y="1744752"/>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sp>
          <p:nvSpPr>
            <p:cNvPr id="33" name="TextBox 32"/>
            <p:cNvSpPr txBox="1"/>
            <p:nvPr/>
          </p:nvSpPr>
          <p:spPr>
            <a:xfrm>
              <a:off x="304800" y="3352800"/>
              <a:ext cx="2430217" cy="1200329"/>
            </a:xfrm>
            <a:prstGeom prst="rect">
              <a:avLst/>
            </a:prstGeom>
            <a:noFill/>
          </p:spPr>
          <p:txBody>
            <a:bodyPr wrap="none" rtlCol="0">
              <a:spAutoFit/>
            </a:bodyPr>
            <a:lstStyle/>
            <a:p>
              <a:pPr marL="169863" indent="-169863">
                <a:buFont typeface="Arial" pitchFamily="34" charset="0"/>
                <a:buChar char="•"/>
              </a:pPr>
              <a:r>
                <a:rPr lang="en-US" dirty="0" smtClean="0"/>
                <a:t>new Christian</a:t>
              </a:r>
            </a:p>
            <a:p>
              <a:pPr marL="169863" indent="-169863">
                <a:buFont typeface="Arial" pitchFamily="34" charset="0"/>
                <a:buChar char="•"/>
              </a:pPr>
              <a:r>
                <a:rPr lang="en-US" dirty="0" smtClean="0"/>
                <a:t>diligently studying</a:t>
              </a:r>
            </a:p>
            <a:p>
              <a:pPr marL="169863" indent="-169863">
                <a:buFont typeface="Arial" pitchFamily="34" charset="0"/>
                <a:buChar char="•"/>
              </a:pPr>
              <a:r>
                <a:rPr lang="en-US" dirty="0" smtClean="0"/>
                <a:t>growth evident</a:t>
              </a:r>
            </a:p>
            <a:p>
              <a:pPr marL="169863" indent="-169863">
                <a:buFont typeface="Arial" pitchFamily="34" charset="0"/>
                <a:buChar char="•"/>
              </a:pPr>
              <a:r>
                <a:rPr lang="en-US" dirty="0" smtClean="0"/>
                <a:t>soon be bearing fruit</a:t>
              </a:r>
              <a:endParaRPr lang="en-US" dirty="0"/>
            </a:p>
          </p:txBody>
        </p:sp>
      </p:grpSp>
      <p:grpSp>
        <p:nvGrpSpPr>
          <p:cNvPr id="38" name="Group 37"/>
          <p:cNvGrpSpPr/>
          <p:nvPr/>
        </p:nvGrpSpPr>
        <p:grpSpPr>
          <a:xfrm>
            <a:off x="4433462" y="3352800"/>
            <a:ext cx="4020285" cy="2123557"/>
            <a:chOff x="4433462" y="3352800"/>
            <a:chExt cx="4020285" cy="2123557"/>
          </a:xfrm>
        </p:grpSpPr>
        <p:sp>
          <p:nvSpPr>
            <p:cNvPr id="32" name="Left Arrow 31"/>
            <p:cNvSpPr/>
            <p:nvPr/>
          </p:nvSpPr>
          <p:spPr>
            <a:xfrm rot="2602985">
              <a:off x="4433462" y="3973419"/>
              <a:ext cx="2642038"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nvGrpSpPr>
            <p:cNvPr id="23" name="Group 8"/>
            <p:cNvGrpSpPr/>
            <p:nvPr/>
          </p:nvGrpSpPr>
          <p:grpSpPr>
            <a:xfrm>
              <a:off x="6400800" y="4800600"/>
              <a:ext cx="844696" cy="675757"/>
              <a:chOff x="3809999" y="1752591"/>
              <a:chExt cx="844696" cy="675757"/>
            </a:xfrm>
            <a:scene3d>
              <a:camera prst="orthographicFront"/>
              <a:lightRig rig="threePt" dir="t">
                <a:rot lat="0" lon="0" rev="7500000"/>
              </a:lightRig>
            </a:scene3d>
          </p:grpSpPr>
          <p:sp>
            <p:nvSpPr>
              <p:cNvPr id="27" name="Rounded Rectangle 26"/>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8"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sp>
          <p:nvSpPr>
            <p:cNvPr id="34" name="TextBox 33"/>
            <p:cNvSpPr txBox="1"/>
            <p:nvPr/>
          </p:nvSpPr>
          <p:spPr>
            <a:xfrm>
              <a:off x="6248400" y="3352800"/>
              <a:ext cx="2205347" cy="1200329"/>
            </a:xfrm>
            <a:prstGeom prst="rect">
              <a:avLst/>
            </a:prstGeom>
            <a:noFill/>
          </p:spPr>
          <p:txBody>
            <a:bodyPr wrap="none" rtlCol="0">
              <a:spAutoFit/>
            </a:bodyPr>
            <a:lstStyle/>
            <a:p>
              <a:pPr marL="169863" indent="-169863">
                <a:buFont typeface="Arial" pitchFamily="34" charset="0"/>
                <a:buChar char="•"/>
              </a:pPr>
              <a:r>
                <a:rPr lang="en-US" dirty="0" smtClean="0"/>
                <a:t>older Christian</a:t>
              </a:r>
            </a:p>
            <a:p>
              <a:pPr marL="169863" indent="-169863">
                <a:buFont typeface="Arial" pitchFamily="34" charset="0"/>
                <a:buChar char="•"/>
              </a:pPr>
              <a:r>
                <a:rPr lang="en-US" dirty="0" smtClean="0"/>
                <a:t>diligently studying</a:t>
              </a:r>
            </a:p>
            <a:p>
              <a:pPr marL="169863" indent="-169863">
                <a:buFont typeface="Arial" pitchFamily="34" charset="0"/>
                <a:buChar char="•"/>
              </a:pPr>
              <a:r>
                <a:rPr lang="en-US" dirty="0" smtClean="0"/>
                <a:t>still growing</a:t>
              </a:r>
            </a:p>
            <a:p>
              <a:pPr marL="169863" indent="-169863">
                <a:buFont typeface="Arial" pitchFamily="34" charset="0"/>
                <a:buChar char="•"/>
              </a:pPr>
              <a:r>
                <a:rPr lang="en-US" dirty="0" smtClean="0"/>
                <a:t>bears much fruit</a:t>
              </a:r>
              <a:endParaRPr lang="en-US" dirty="0"/>
            </a:p>
          </p:txBody>
        </p:sp>
      </p:grpSp>
      <p:grpSp>
        <p:nvGrpSpPr>
          <p:cNvPr id="39" name="Group 38"/>
          <p:cNvGrpSpPr/>
          <p:nvPr/>
        </p:nvGrpSpPr>
        <p:grpSpPr>
          <a:xfrm>
            <a:off x="1752600" y="4876800"/>
            <a:ext cx="5715000" cy="1600200"/>
            <a:chOff x="1752600" y="4876800"/>
            <a:chExt cx="5715000" cy="1600200"/>
          </a:xfrm>
        </p:grpSpPr>
        <p:sp>
          <p:nvSpPr>
            <p:cNvPr id="20" name="Left-Right Arrow 19"/>
            <p:cNvSpPr/>
            <p:nvPr/>
          </p:nvSpPr>
          <p:spPr>
            <a:xfrm>
              <a:off x="2667000" y="4876800"/>
              <a:ext cx="3657600" cy="457200"/>
            </a:xfrm>
            <a:prstGeom prst="leftRightArrow">
              <a:avLst/>
            </a:prstGeom>
            <a:solidFill>
              <a:schemeClr val="accent6">
                <a:lumMod val="60000"/>
                <a:lumOff val="40000"/>
              </a:schemeClr>
            </a:soli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752600" y="5553670"/>
              <a:ext cx="5715000" cy="923330"/>
            </a:xfrm>
            <a:prstGeom prst="rect">
              <a:avLst/>
            </a:prstGeom>
            <a:noFill/>
          </p:spPr>
          <p:txBody>
            <a:bodyPr wrap="square" rtlCol="0">
              <a:spAutoFit/>
            </a:bodyPr>
            <a:lstStyle/>
            <a:p>
              <a:pPr marL="169863" indent="-169863">
                <a:buFont typeface="Arial" pitchFamily="34" charset="0"/>
                <a:buChar char="•"/>
              </a:pPr>
              <a:r>
                <a:rPr lang="en-US" dirty="0" smtClean="0"/>
                <a:t>neither knows everything at all times</a:t>
              </a:r>
            </a:p>
            <a:p>
              <a:pPr marL="169863" indent="-169863">
                <a:buFont typeface="Arial" pitchFamily="34" charset="0"/>
                <a:buChar char="•"/>
              </a:pPr>
              <a:r>
                <a:rPr lang="en-US" dirty="0" smtClean="0"/>
                <a:t>unity because when issue arises, both will submit to same standard and will come to agreement (1 Cor. 1:10)</a:t>
              </a:r>
              <a:endParaRPr lang="en-US" dirty="0"/>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Fellowship with God </a:t>
            </a:r>
            <a:r>
              <a:rPr lang="en-US" dirty="0" smtClean="0">
                <a:sym typeface="Wingdings" pitchFamily="2" charset="2"/>
              </a:rPr>
              <a:t></a:t>
            </a:r>
            <a:r>
              <a:rPr lang="en-US" dirty="0" smtClean="0"/>
              <a:t> Fellowship with brethren</a:t>
            </a:r>
          </a:p>
          <a:p>
            <a:pPr lvl="1"/>
            <a:r>
              <a:rPr lang="en-US" dirty="0" smtClean="0"/>
              <a:t>(1 Jn. 1:3, 7)</a:t>
            </a:r>
            <a:endParaRPr lang="en-US" sz="800" dirty="0" smtClean="0"/>
          </a:p>
        </p:txBody>
      </p:sp>
      <p:sp>
        <p:nvSpPr>
          <p:cNvPr id="3" name="Title 2"/>
          <p:cNvSpPr>
            <a:spLocks noGrp="1"/>
          </p:cNvSpPr>
          <p:nvPr>
            <p:ph type="title"/>
          </p:nvPr>
        </p:nvSpPr>
        <p:spPr/>
        <p:txBody>
          <a:bodyPr/>
          <a:lstStyle/>
          <a:p>
            <a:r>
              <a:rPr smtClean="0"/>
              <a:t>Application to the Church</a:t>
            </a:r>
            <a:endParaRPr lang="en-US" dirty="0"/>
          </a:p>
        </p:txBody>
      </p:sp>
      <p:grpSp>
        <p:nvGrpSpPr>
          <p:cNvPr id="4" name="Group 18"/>
          <p:cNvGrpSpPr/>
          <p:nvPr/>
        </p:nvGrpSpPr>
        <p:grpSpPr>
          <a:xfrm>
            <a:off x="2883257" y="2922800"/>
            <a:ext cx="4192243" cy="2596933"/>
            <a:chOff x="2883257" y="3151400"/>
            <a:chExt cx="4192243" cy="2596933"/>
          </a:xfrm>
        </p:grpSpPr>
        <p:sp>
          <p:nvSpPr>
            <p:cNvPr id="31" name="Left Arrow 30"/>
            <p:cNvSpPr/>
            <p:nvPr/>
          </p:nvSpPr>
          <p:spPr>
            <a:xfrm rot="7969271">
              <a:off x="1797631" y="4237026"/>
              <a:ext cx="2596933"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32" name="Left Arrow 31"/>
            <p:cNvSpPr/>
            <p:nvPr/>
          </p:nvSpPr>
          <p:spPr>
            <a:xfrm rot="2602985">
              <a:off x="4433462" y="4202019"/>
              <a:ext cx="2642038"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20" name="Left-Right Arrow 19"/>
          <p:cNvSpPr/>
          <p:nvPr/>
        </p:nvSpPr>
        <p:spPr>
          <a:xfrm>
            <a:off x="2667000" y="4876800"/>
            <a:ext cx="3657600" cy="457200"/>
          </a:xfrm>
          <a:prstGeom prst="leftRightArrow">
            <a:avLst/>
          </a:prstGeom>
          <a:solidFill>
            <a:schemeClr val="accent6">
              <a:lumMod val="60000"/>
              <a:lumOff val="40000"/>
            </a:schemeClr>
          </a:soli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
          <p:cNvGrpSpPr/>
          <p:nvPr/>
        </p:nvGrpSpPr>
        <p:grpSpPr>
          <a:xfrm>
            <a:off x="3962400" y="2438400"/>
            <a:ext cx="944791" cy="944791"/>
            <a:chOff x="2560400" y="121991"/>
            <a:chExt cx="944791" cy="944791"/>
          </a:xfrm>
          <a:scene3d>
            <a:camera prst="orthographicFront"/>
            <a:lightRig rig="threePt" dir="t">
              <a:rot lat="0" lon="0" rev="7500000"/>
            </a:lightRig>
          </a:scene3d>
        </p:grpSpPr>
        <p:sp>
          <p:nvSpPr>
            <p:cNvPr id="29"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30"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6" name="Group 8"/>
          <p:cNvGrpSpPr/>
          <p:nvPr/>
        </p:nvGrpSpPr>
        <p:grpSpPr>
          <a:xfrm>
            <a:off x="6400800" y="4800600"/>
            <a:ext cx="844696" cy="675757"/>
            <a:chOff x="3809999" y="1752591"/>
            <a:chExt cx="844696" cy="675757"/>
          </a:xfrm>
          <a:scene3d>
            <a:camera prst="orthographicFront"/>
            <a:lightRig rig="threePt" dir="t">
              <a:rot lat="0" lon="0" rev="7500000"/>
            </a:lightRig>
          </a:scene3d>
        </p:grpSpPr>
        <p:sp>
          <p:nvSpPr>
            <p:cNvPr id="27" name="Rounded Rectangle 26"/>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8"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7" name="Group 11"/>
          <p:cNvGrpSpPr/>
          <p:nvPr/>
        </p:nvGrpSpPr>
        <p:grpSpPr>
          <a:xfrm>
            <a:off x="1752600" y="4800600"/>
            <a:ext cx="854075" cy="693647"/>
            <a:chOff x="367472" y="1744752"/>
            <a:chExt cx="854075" cy="693647"/>
          </a:xfrm>
          <a:scene3d>
            <a:camera prst="orthographicFront"/>
            <a:lightRig rig="threePt" dir="t">
              <a:rot lat="0" lon="0" rev="7500000"/>
            </a:lightRig>
          </a:scene3d>
        </p:grpSpPr>
        <p:sp>
          <p:nvSpPr>
            <p:cNvPr id="12" name="Rounded Rectangle 11"/>
            <p:cNvSpPr/>
            <p:nvPr/>
          </p:nvSpPr>
          <p:spPr>
            <a:xfrm>
              <a:off x="367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3" name="Rounded Rectangle 4"/>
            <p:cNvSpPr/>
            <p:nvPr/>
          </p:nvSpPr>
          <p:spPr>
            <a:xfrm>
              <a:off x="367472" y="1744752"/>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sp>
        <p:nvSpPr>
          <p:cNvPr id="33" name="TextBox 32"/>
          <p:cNvSpPr txBox="1"/>
          <p:nvPr/>
        </p:nvSpPr>
        <p:spPr>
          <a:xfrm>
            <a:off x="304800" y="3352800"/>
            <a:ext cx="2205347" cy="1200329"/>
          </a:xfrm>
          <a:prstGeom prst="rect">
            <a:avLst/>
          </a:prstGeom>
          <a:noFill/>
        </p:spPr>
        <p:txBody>
          <a:bodyPr wrap="none" rtlCol="0">
            <a:spAutoFit/>
          </a:bodyPr>
          <a:lstStyle/>
          <a:p>
            <a:pPr marL="169863" indent="-169863">
              <a:buFont typeface="Arial" pitchFamily="34" charset="0"/>
              <a:buChar char="•"/>
            </a:pPr>
            <a:r>
              <a:rPr lang="en-US" dirty="0" smtClean="0"/>
              <a:t>old Christian</a:t>
            </a:r>
          </a:p>
          <a:p>
            <a:pPr marL="169863" indent="-169863">
              <a:buFont typeface="Arial" pitchFamily="34" charset="0"/>
              <a:buChar char="•"/>
            </a:pPr>
            <a:r>
              <a:rPr lang="en-US" dirty="0" smtClean="0"/>
              <a:t>diligently studying</a:t>
            </a:r>
          </a:p>
          <a:p>
            <a:pPr marL="169863" indent="-169863">
              <a:buFont typeface="Arial" pitchFamily="34" charset="0"/>
              <a:buChar char="•"/>
            </a:pPr>
            <a:r>
              <a:rPr lang="en-US" dirty="0" smtClean="0"/>
              <a:t>still growing</a:t>
            </a:r>
          </a:p>
          <a:p>
            <a:pPr marL="169863" indent="-169863">
              <a:buFont typeface="Arial" pitchFamily="34" charset="0"/>
              <a:buChar char="•"/>
            </a:pPr>
            <a:r>
              <a:rPr lang="en-US" dirty="0" smtClean="0"/>
              <a:t>bears much fruit</a:t>
            </a:r>
            <a:endParaRPr lang="en-US" dirty="0"/>
          </a:p>
        </p:txBody>
      </p:sp>
      <p:sp>
        <p:nvSpPr>
          <p:cNvPr id="34" name="TextBox 33"/>
          <p:cNvSpPr txBox="1"/>
          <p:nvPr/>
        </p:nvSpPr>
        <p:spPr>
          <a:xfrm>
            <a:off x="6248400" y="3352800"/>
            <a:ext cx="2205347" cy="1200329"/>
          </a:xfrm>
          <a:prstGeom prst="rect">
            <a:avLst/>
          </a:prstGeom>
          <a:noFill/>
        </p:spPr>
        <p:txBody>
          <a:bodyPr wrap="none" rtlCol="0">
            <a:spAutoFit/>
          </a:bodyPr>
          <a:lstStyle/>
          <a:p>
            <a:pPr marL="169863" indent="-169863">
              <a:buFont typeface="Arial" pitchFamily="34" charset="0"/>
              <a:buChar char="•"/>
            </a:pPr>
            <a:r>
              <a:rPr lang="en-US" dirty="0" smtClean="0"/>
              <a:t>older Christian</a:t>
            </a:r>
          </a:p>
          <a:p>
            <a:pPr marL="169863" indent="-169863">
              <a:buFont typeface="Arial" pitchFamily="34" charset="0"/>
              <a:buChar char="•"/>
            </a:pPr>
            <a:r>
              <a:rPr lang="en-US" dirty="0" smtClean="0"/>
              <a:t>diligently studying</a:t>
            </a:r>
          </a:p>
          <a:p>
            <a:pPr marL="169863" indent="-169863">
              <a:buFont typeface="Arial" pitchFamily="34" charset="0"/>
              <a:buChar char="•"/>
            </a:pPr>
            <a:r>
              <a:rPr lang="en-US" dirty="0" smtClean="0"/>
              <a:t>still growing</a:t>
            </a:r>
          </a:p>
          <a:p>
            <a:pPr marL="169863" indent="-169863">
              <a:buFont typeface="Arial" pitchFamily="34" charset="0"/>
              <a:buChar char="•"/>
            </a:pPr>
            <a:r>
              <a:rPr lang="en-US" dirty="0" smtClean="0"/>
              <a:t>bears much fruit</a:t>
            </a:r>
            <a:endParaRPr lang="en-US" dirty="0"/>
          </a:p>
        </p:txBody>
      </p:sp>
      <p:sp>
        <p:nvSpPr>
          <p:cNvPr id="36" name="TextBox 35"/>
          <p:cNvSpPr txBox="1"/>
          <p:nvPr/>
        </p:nvSpPr>
        <p:spPr>
          <a:xfrm>
            <a:off x="1752600" y="5553670"/>
            <a:ext cx="5715000" cy="923330"/>
          </a:xfrm>
          <a:prstGeom prst="rect">
            <a:avLst/>
          </a:prstGeom>
          <a:noFill/>
        </p:spPr>
        <p:txBody>
          <a:bodyPr wrap="square" rtlCol="0">
            <a:spAutoFit/>
          </a:bodyPr>
          <a:lstStyle/>
          <a:p>
            <a:pPr marL="169863" indent="-169863">
              <a:buFont typeface="Arial" pitchFamily="34" charset="0"/>
              <a:buChar char="•"/>
            </a:pPr>
            <a:r>
              <a:rPr lang="en-US" dirty="0" smtClean="0"/>
              <a:t>neither knows everything at all times</a:t>
            </a:r>
          </a:p>
          <a:p>
            <a:pPr marL="169863" indent="-169863">
              <a:buFont typeface="Arial" pitchFamily="34" charset="0"/>
              <a:buChar char="•"/>
            </a:pPr>
            <a:r>
              <a:rPr lang="en-US" dirty="0" smtClean="0"/>
              <a:t>unity because when issue arises, both will submit to same standard and will come to agreement (1 Cor. 1:10)</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Fellowship with God </a:t>
            </a:r>
            <a:r>
              <a:rPr lang="en-US" dirty="0" smtClean="0">
                <a:sym typeface="Wingdings" pitchFamily="2" charset="2"/>
              </a:rPr>
              <a:t></a:t>
            </a:r>
            <a:r>
              <a:rPr lang="en-US" dirty="0" smtClean="0"/>
              <a:t> Fellowship with brethren</a:t>
            </a:r>
          </a:p>
          <a:p>
            <a:pPr lvl="1"/>
            <a:r>
              <a:rPr lang="en-US" dirty="0" smtClean="0"/>
              <a:t>(1 Jn. 1:3, 7)</a:t>
            </a:r>
            <a:endParaRPr lang="en-US" sz="800" dirty="0" smtClean="0"/>
          </a:p>
        </p:txBody>
      </p:sp>
      <p:sp>
        <p:nvSpPr>
          <p:cNvPr id="3" name="Title 2"/>
          <p:cNvSpPr>
            <a:spLocks noGrp="1"/>
          </p:cNvSpPr>
          <p:nvPr>
            <p:ph type="title"/>
          </p:nvPr>
        </p:nvSpPr>
        <p:spPr/>
        <p:txBody>
          <a:bodyPr/>
          <a:lstStyle/>
          <a:p>
            <a:r>
              <a:rPr smtClean="0"/>
              <a:t>Application to the Church</a:t>
            </a:r>
            <a:endParaRPr lang="en-US" dirty="0"/>
          </a:p>
        </p:txBody>
      </p:sp>
      <p:sp>
        <p:nvSpPr>
          <p:cNvPr id="31" name="Left Arrow 30"/>
          <p:cNvSpPr/>
          <p:nvPr/>
        </p:nvSpPr>
        <p:spPr>
          <a:xfrm rot="5400000">
            <a:off x="1255140" y="3850260"/>
            <a:ext cx="1877801" cy="425682"/>
          </a:xfrm>
          <a:prstGeom prst="leftArrow">
            <a:avLst>
              <a:gd name="adj1" fmla="val 60000"/>
              <a:gd name="adj2" fmla="val 50000"/>
            </a:avLst>
          </a:prstGeom>
          <a:solidFill>
            <a:schemeClr val="accent2">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32" name="Left Arrow 31"/>
          <p:cNvSpPr/>
          <p:nvPr/>
        </p:nvSpPr>
        <p:spPr>
          <a:xfrm rot="2602985">
            <a:off x="4433462" y="3973419"/>
            <a:ext cx="2642038"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20" name="Left-Right Arrow 19"/>
          <p:cNvSpPr/>
          <p:nvPr/>
        </p:nvSpPr>
        <p:spPr>
          <a:xfrm>
            <a:off x="3124200" y="4876800"/>
            <a:ext cx="2667000" cy="457200"/>
          </a:xfrm>
          <a:prstGeom prst="leftRightArrow">
            <a:avLst/>
          </a:prstGeom>
          <a:solidFill>
            <a:schemeClr val="accent2">
              <a:lumMod val="60000"/>
              <a:lumOff val="40000"/>
            </a:schemeClr>
          </a:soli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
          <p:cNvGrpSpPr/>
          <p:nvPr/>
        </p:nvGrpSpPr>
        <p:grpSpPr>
          <a:xfrm>
            <a:off x="3962400" y="2438400"/>
            <a:ext cx="944791" cy="944791"/>
            <a:chOff x="2560400" y="121991"/>
            <a:chExt cx="944791" cy="944791"/>
          </a:xfrm>
          <a:scene3d>
            <a:camera prst="orthographicFront"/>
            <a:lightRig rig="threePt" dir="t">
              <a:rot lat="0" lon="0" rev="7500000"/>
            </a:lightRig>
          </a:scene3d>
        </p:grpSpPr>
        <p:sp>
          <p:nvSpPr>
            <p:cNvPr id="29"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30"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6" name="Group 8"/>
          <p:cNvGrpSpPr/>
          <p:nvPr/>
        </p:nvGrpSpPr>
        <p:grpSpPr>
          <a:xfrm>
            <a:off x="6400800" y="4800600"/>
            <a:ext cx="844696" cy="675757"/>
            <a:chOff x="3809999" y="1752591"/>
            <a:chExt cx="844696" cy="675757"/>
          </a:xfrm>
          <a:scene3d>
            <a:camera prst="orthographicFront"/>
            <a:lightRig rig="threePt" dir="t">
              <a:rot lat="0" lon="0" rev="7500000"/>
            </a:lightRig>
          </a:scene3d>
        </p:grpSpPr>
        <p:sp>
          <p:nvSpPr>
            <p:cNvPr id="27" name="Rounded Rectangle 26"/>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8"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7" name="Group 11"/>
          <p:cNvGrpSpPr/>
          <p:nvPr/>
        </p:nvGrpSpPr>
        <p:grpSpPr>
          <a:xfrm>
            <a:off x="1752600" y="4800600"/>
            <a:ext cx="854075" cy="693647"/>
            <a:chOff x="367472" y="1744752"/>
            <a:chExt cx="854075" cy="693647"/>
          </a:xfrm>
          <a:scene3d>
            <a:camera prst="orthographicFront"/>
            <a:lightRig rig="threePt" dir="t">
              <a:rot lat="0" lon="0" rev="7500000"/>
            </a:lightRig>
          </a:scene3d>
        </p:grpSpPr>
        <p:sp>
          <p:nvSpPr>
            <p:cNvPr id="12" name="Rounded Rectangle 11"/>
            <p:cNvSpPr/>
            <p:nvPr/>
          </p:nvSpPr>
          <p:spPr>
            <a:xfrm>
              <a:off x="367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3" name="Rounded Rectangle 4"/>
            <p:cNvSpPr/>
            <p:nvPr/>
          </p:nvSpPr>
          <p:spPr>
            <a:xfrm>
              <a:off x="367472" y="1744752"/>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sp>
        <p:nvSpPr>
          <p:cNvPr id="33" name="TextBox 32"/>
          <p:cNvSpPr txBox="1"/>
          <p:nvPr/>
        </p:nvSpPr>
        <p:spPr>
          <a:xfrm>
            <a:off x="304800" y="3352800"/>
            <a:ext cx="1608902" cy="1200329"/>
          </a:xfrm>
          <a:prstGeom prst="rect">
            <a:avLst/>
          </a:prstGeom>
          <a:noFill/>
        </p:spPr>
        <p:txBody>
          <a:bodyPr wrap="none" rtlCol="0">
            <a:spAutoFit/>
          </a:bodyPr>
          <a:lstStyle/>
          <a:p>
            <a:pPr marL="169863" indent="-169863">
              <a:buFont typeface="Arial" pitchFamily="34" charset="0"/>
              <a:buChar char="•"/>
            </a:pPr>
            <a:r>
              <a:rPr lang="en-US" dirty="0" smtClean="0"/>
              <a:t>unfaithful</a:t>
            </a:r>
          </a:p>
          <a:p>
            <a:pPr marL="169863" indent="-169863">
              <a:buFont typeface="Arial" pitchFamily="34" charset="0"/>
              <a:buChar char="•"/>
            </a:pPr>
            <a:r>
              <a:rPr lang="en-US" dirty="0" smtClean="0"/>
              <a:t>not studying</a:t>
            </a:r>
          </a:p>
          <a:p>
            <a:pPr marL="169863" indent="-169863">
              <a:buFont typeface="Arial" pitchFamily="34" charset="0"/>
              <a:buChar char="•"/>
            </a:pPr>
            <a:r>
              <a:rPr lang="en-US" dirty="0" smtClean="0"/>
              <a:t>no growth</a:t>
            </a:r>
          </a:p>
          <a:p>
            <a:pPr marL="169863" indent="-169863">
              <a:buFont typeface="Arial" pitchFamily="34" charset="0"/>
              <a:buChar char="•"/>
            </a:pPr>
            <a:r>
              <a:rPr lang="en-US" dirty="0" smtClean="0"/>
              <a:t>no fruit</a:t>
            </a:r>
            <a:endParaRPr lang="en-US" dirty="0"/>
          </a:p>
        </p:txBody>
      </p:sp>
      <p:sp>
        <p:nvSpPr>
          <p:cNvPr id="34" name="TextBox 33"/>
          <p:cNvSpPr txBox="1"/>
          <p:nvPr/>
        </p:nvSpPr>
        <p:spPr>
          <a:xfrm>
            <a:off x="6248400" y="3352800"/>
            <a:ext cx="2205347" cy="1200329"/>
          </a:xfrm>
          <a:prstGeom prst="rect">
            <a:avLst/>
          </a:prstGeom>
          <a:noFill/>
        </p:spPr>
        <p:txBody>
          <a:bodyPr wrap="none" rtlCol="0">
            <a:spAutoFit/>
          </a:bodyPr>
          <a:lstStyle/>
          <a:p>
            <a:pPr marL="169863" indent="-169863">
              <a:buFont typeface="Arial" pitchFamily="34" charset="0"/>
              <a:buChar char="•"/>
            </a:pPr>
            <a:r>
              <a:rPr lang="en-US" dirty="0" smtClean="0"/>
              <a:t>older Christian</a:t>
            </a:r>
          </a:p>
          <a:p>
            <a:pPr marL="169863" indent="-169863">
              <a:buFont typeface="Arial" pitchFamily="34" charset="0"/>
              <a:buChar char="•"/>
            </a:pPr>
            <a:r>
              <a:rPr lang="en-US" dirty="0" smtClean="0"/>
              <a:t>diligently studying</a:t>
            </a:r>
          </a:p>
          <a:p>
            <a:pPr marL="169863" indent="-169863">
              <a:buFont typeface="Arial" pitchFamily="34" charset="0"/>
              <a:buChar char="•"/>
            </a:pPr>
            <a:r>
              <a:rPr lang="en-US" dirty="0" smtClean="0"/>
              <a:t>still growing</a:t>
            </a:r>
          </a:p>
          <a:p>
            <a:pPr marL="169863" indent="-169863">
              <a:buFont typeface="Arial" pitchFamily="34" charset="0"/>
              <a:buChar char="•"/>
            </a:pPr>
            <a:r>
              <a:rPr lang="en-US" dirty="0" smtClean="0"/>
              <a:t>bears much fruit</a:t>
            </a:r>
            <a:endParaRPr lang="en-US" dirty="0"/>
          </a:p>
        </p:txBody>
      </p:sp>
      <p:sp>
        <p:nvSpPr>
          <p:cNvPr id="36" name="TextBox 35"/>
          <p:cNvSpPr txBox="1"/>
          <p:nvPr/>
        </p:nvSpPr>
        <p:spPr>
          <a:xfrm>
            <a:off x="1752600" y="5553670"/>
            <a:ext cx="5715000" cy="923330"/>
          </a:xfrm>
          <a:prstGeom prst="rect">
            <a:avLst/>
          </a:prstGeom>
          <a:noFill/>
        </p:spPr>
        <p:txBody>
          <a:bodyPr wrap="square" rtlCol="0">
            <a:spAutoFit/>
          </a:bodyPr>
          <a:lstStyle/>
          <a:p>
            <a:pPr marL="169863" indent="-169863">
              <a:buFont typeface="Arial" pitchFamily="34" charset="0"/>
              <a:buChar char="•"/>
            </a:pPr>
            <a:r>
              <a:rPr lang="en-US" dirty="0" smtClean="0"/>
              <a:t>neither knows everything at all times</a:t>
            </a:r>
          </a:p>
          <a:p>
            <a:pPr marL="169863" indent="-169863">
              <a:buFont typeface="Arial" pitchFamily="34" charset="0"/>
              <a:buChar char="•"/>
            </a:pPr>
            <a:r>
              <a:rPr lang="en-US" dirty="0" smtClean="0"/>
              <a:t>no unity because when issue arises, they cannot even agree on their standard of judgment</a:t>
            </a:r>
            <a:endParaRPr lang="en-US" dirty="0"/>
          </a:p>
        </p:txBody>
      </p:sp>
      <p:sp>
        <p:nvSpPr>
          <p:cNvPr id="21" name="&quot;No&quot; Symbol 20"/>
          <p:cNvSpPr/>
          <p:nvPr/>
        </p:nvSpPr>
        <p:spPr>
          <a:xfrm>
            <a:off x="3962400" y="4648200"/>
            <a:ext cx="914400" cy="914400"/>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we don’t have to all know everything to be perfectly joined together in the same mind and judgment</a:t>
            </a:r>
          </a:p>
          <a:p>
            <a:pPr lvl="1"/>
            <a:r>
              <a:rPr lang="en-US" dirty="0" smtClean="0"/>
              <a:t>we are all always growing, maturing, and learning</a:t>
            </a:r>
          </a:p>
          <a:p>
            <a:pPr lvl="1"/>
            <a:endParaRPr lang="en-US" sz="1200" dirty="0" smtClean="0"/>
          </a:p>
          <a:p>
            <a:r>
              <a:rPr lang="en-US" dirty="0" smtClean="0"/>
              <a:t>however, there is a distinction between receiving one who is immature in their knowledge and one who teaches or practices false doctrine</a:t>
            </a:r>
          </a:p>
          <a:p>
            <a:pPr lvl="1"/>
            <a:r>
              <a:rPr lang="en-US" dirty="0" smtClean="0"/>
              <a:t>one is still in fellowship with God (and by extension their brethren) and the other isn’t</a:t>
            </a:r>
          </a:p>
          <a:p>
            <a:pPr lvl="1"/>
            <a:endParaRPr lang="en-US" sz="1200" dirty="0" smtClean="0"/>
          </a:p>
          <a:p>
            <a:r>
              <a:rPr lang="en-US" dirty="0" smtClean="0"/>
              <a:t>one of the best things to do for your brethren: </a:t>
            </a:r>
            <a:r>
              <a:rPr lang="en-US" b="1" dirty="0" smtClean="0">
                <a:solidFill>
                  <a:schemeClr val="tx2"/>
                </a:solidFill>
              </a:rPr>
              <a:t>Grow!</a:t>
            </a:r>
            <a:endParaRPr lang="en-US" b="1" dirty="0">
              <a:solidFill>
                <a:schemeClr val="tx2"/>
              </a:solidFill>
            </a:endParaRPr>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Growing as an Individual</a:t>
            </a:r>
            <a:endParaRPr lang="en-US" dirty="0"/>
          </a:p>
        </p:txBody>
      </p:sp>
      <p:sp>
        <p:nvSpPr>
          <p:cNvPr id="3" name="Text Placeholder 2"/>
          <p:cNvSpPr>
            <a:spLocks noGrp="1"/>
          </p:cNvSpPr>
          <p:nvPr>
            <p:ph type="body" idx="1"/>
          </p:nvPr>
        </p:nvSpPr>
        <p:spPr>
          <a:xfrm>
            <a:off x="685800" y="4958864"/>
            <a:ext cx="7924800" cy="1137136"/>
          </a:xfrm>
        </p:spPr>
        <p:txBody>
          <a:bodyPr>
            <a:normAutofit/>
          </a:bodyPr>
          <a:lstStyle/>
          <a:p>
            <a:r>
              <a:rPr lang="en-US" b="1" baseline="30000" dirty="0" smtClean="0"/>
              <a:t>9</a:t>
            </a:r>
            <a:r>
              <a:rPr lang="en-US" dirty="0" smtClean="0"/>
              <a:t> And this I pray, that your love may abound still more and more in knowledge and all discernment.</a:t>
            </a:r>
          </a:p>
          <a:p>
            <a:r>
              <a:rPr lang="en-US" dirty="0" smtClean="0"/>
              <a:t>Philippians 1:9</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No matter one’s age or years of faithfulness, all will of necessity be growing in knowledge (2 Pet. 1:5-11)</a:t>
            </a:r>
          </a:p>
          <a:p>
            <a:pPr lvl="1"/>
            <a:r>
              <a:rPr lang="en-US" dirty="0" smtClean="0"/>
              <a:t>should be especially obvious in younger (1 Tim. 4:12-16)</a:t>
            </a:r>
          </a:p>
          <a:p>
            <a:pPr lvl="1"/>
            <a:r>
              <a:rPr lang="en-US" dirty="0" smtClean="0"/>
              <a:t>Paul recognized the need to keep growing and moving forward himself (Phil. 3:7-14)</a:t>
            </a:r>
          </a:p>
          <a:p>
            <a:pPr lvl="1"/>
            <a:r>
              <a:rPr lang="en-US" dirty="0" smtClean="0"/>
              <a:t>even Christ was not exempted from the necessity of growth (Lk. 2:52)!</a:t>
            </a:r>
          </a:p>
        </p:txBody>
      </p:sp>
      <p:sp>
        <p:nvSpPr>
          <p:cNvPr id="3" name="Title 2"/>
          <p:cNvSpPr>
            <a:spLocks noGrp="1"/>
          </p:cNvSpPr>
          <p:nvPr>
            <p:ph type="title"/>
          </p:nvPr>
        </p:nvSpPr>
        <p:spPr/>
        <p:txBody>
          <a:bodyPr/>
          <a:lstStyle/>
          <a:p>
            <a:r>
              <a:rPr smtClean="0"/>
              <a:t>Growing as an Individual</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Spiritual growth, including knowledge, commanded, and if lacking is sinful (Heb. 5:11-14)(Hos. 4:6)</a:t>
            </a:r>
          </a:p>
          <a:p>
            <a:pPr lvl="1"/>
            <a:r>
              <a:rPr lang="en-US" dirty="0" smtClean="0"/>
              <a:t>study of Scriptures necessary (2 Tim. 2:15)</a:t>
            </a:r>
          </a:p>
          <a:p>
            <a:pPr lvl="1"/>
            <a:r>
              <a:rPr lang="en-US" dirty="0" smtClean="0"/>
              <a:t>must be able to discern truth from error (Acts 17:11-12)</a:t>
            </a:r>
          </a:p>
          <a:p>
            <a:pPr lvl="1"/>
            <a:r>
              <a:rPr lang="en-US" dirty="0" smtClean="0"/>
              <a:t>must be able to discern our own sins (James 1:21-25)</a:t>
            </a:r>
          </a:p>
          <a:p>
            <a:pPr lvl="1"/>
            <a:r>
              <a:rPr lang="en-US" dirty="0" smtClean="0"/>
              <a:t>very real danger of falling irrevocably away without proper growth (2 Pet. 1:9)</a:t>
            </a:r>
          </a:p>
        </p:txBody>
      </p:sp>
      <p:sp>
        <p:nvSpPr>
          <p:cNvPr id="3" name="Title 2"/>
          <p:cNvSpPr>
            <a:spLocks noGrp="1"/>
          </p:cNvSpPr>
          <p:nvPr>
            <p:ph type="title"/>
          </p:nvPr>
        </p:nvSpPr>
        <p:spPr/>
        <p:txBody>
          <a:bodyPr/>
          <a:lstStyle/>
          <a:p>
            <a:r>
              <a:rPr smtClean="0"/>
              <a:t>Growing as an Individual</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sz="4000" smtClean="0"/>
              <a:t>Knowledge and Fellowship with God</a:t>
            </a:r>
            <a:endParaRPr lang="en-US" sz="4000" dirty="0"/>
          </a:p>
        </p:txBody>
      </p:sp>
      <p:sp>
        <p:nvSpPr>
          <p:cNvPr id="3" name="Text Placeholder 2"/>
          <p:cNvSpPr>
            <a:spLocks noGrp="1"/>
          </p:cNvSpPr>
          <p:nvPr>
            <p:ph type="body" idx="1"/>
          </p:nvPr>
        </p:nvSpPr>
        <p:spPr>
          <a:xfrm>
            <a:off x="685800" y="4958864"/>
            <a:ext cx="7924800" cy="1441936"/>
          </a:xfrm>
        </p:spPr>
        <p:txBody>
          <a:bodyPr>
            <a:normAutofit/>
          </a:bodyPr>
          <a:lstStyle/>
          <a:p>
            <a:r>
              <a:rPr lang="en-US" b="1" baseline="30000" dirty="0" smtClean="0"/>
              <a:t>16</a:t>
            </a:r>
            <a:r>
              <a:rPr lang="en-US" dirty="0" smtClean="0"/>
              <a:t> He who believes and is baptized will be saved; but he who does not believe will be condemned.</a:t>
            </a:r>
          </a:p>
          <a:p>
            <a:r>
              <a:rPr lang="en-US" dirty="0" smtClean="0"/>
              <a:t>Mark 16:16</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Lack of knowledge itself not necessarily sinful</a:t>
            </a:r>
          </a:p>
          <a:p>
            <a:pPr lvl="1"/>
            <a:r>
              <a:rPr lang="en-US" dirty="0" smtClean="0"/>
              <a:t>example of new Christian (Heb. 5:12-14)</a:t>
            </a:r>
          </a:p>
          <a:p>
            <a:pPr lvl="2"/>
            <a:r>
              <a:rPr lang="en-US" dirty="0" smtClean="0"/>
              <a:t>may not know that gambling is sinful and why, but if not participating in it, then no sin necessarily involved</a:t>
            </a:r>
          </a:p>
          <a:p>
            <a:pPr lvl="2"/>
            <a:r>
              <a:rPr lang="en-US" dirty="0" smtClean="0"/>
              <a:t>even without knowledge, new Christian has support and example of many more experienced brethren (Phil. 3:15-17)</a:t>
            </a:r>
          </a:p>
          <a:p>
            <a:pPr lvl="1"/>
            <a:r>
              <a:rPr lang="en-US" dirty="0" smtClean="0"/>
              <a:t>as noted, we all have many things we do not yet know</a:t>
            </a:r>
          </a:p>
          <a:p>
            <a:pPr lvl="2"/>
            <a:r>
              <a:rPr lang="en-US" dirty="0" smtClean="0"/>
              <a:t>beyond first principles, we may have not had the opportunity to study a certain passage in detail, yet when some related issue arises, we have the foundation and ability to continue to find answers in the Scriptures</a:t>
            </a:r>
          </a:p>
        </p:txBody>
      </p:sp>
      <p:sp>
        <p:nvSpPr>
          <p:cNvPr id="3" name="Title 2"/>
          <p:cNvSpPr>
            <a:spLocks noGrp="1"/>
          </p:cNvSpPr>
          <p:nvPr>
            <p:ph type="title"/>
          </p:nvPr>
        </p:nvSpPr>
        <p:spPr/>
        <p:txBody>
          <a:bodyPr/>
          <a:lstStyle/>
          <a:p>
            <a:r>
              <a:rPr smtClean="0"/>
              <a:t>Knowledge and Fellowship with God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lnSpcReduction="10000"/>
          </a:bodyPr>
          <a:lstStyle/>
          <a:p>
            <a:r>
              <a:rPr lang="en-US" dirty="0" smtClean="0"/>
              <a:t>What </a:t>
            </a:r>
            <a:r>
              <a:rPr lang="en-US" u="sng" dirty="0" smtClean="0"/>
              <a:t>must</a:t>
            </a:r>
            <a:r>
              <a:rPr lang="en-US" dirty="0" smtClean="0"/>
              <a:t> one know to be saved?</a:t>
            </a:r>
          </a:p>
          <a:p>
            <a:pPr lvl="1"/>
            <a:r>
              <a:rPr lang="en-US" dirty="0" smtClean="0"/>
              <a:t>must believe God exists, and that He is good (Heb. 11:6)</a:t>
            </a:r>
          </a:p>
          <a:p>
            <a:pPr lvl="1"/>
            <a:r>
              <a:rPr lang="en-US" dirty="0" smtClean="0"/>
              <a:t>must believe that the gospel is God’s authoritative word (Mk. 16:15-16)</a:t>
            </a:r>
          </a:p>
          <a:p>
            <a:pPr lvl="1"/>
            <a:r>
              <a:rPr lang="en-US" dirty="0" smtClean="0"/>
              <a:t>must believe that prior to baptism, we are lost in our sins and in need of repentance and grace (Acts 2:37-38)</a:t>
            </a:r>
          </a:p>
          <a:p>
            <a:pPr lvl="1"/>
            <a:r>
              <a:rPr lang="en-US" dirty="0" smtClean="0"/>
              <a:t>must believe that Jesus is the Christ, the Son of God (Acts 8:36-37)</a:t>
            </a:r>
          </a:p>
          <a:p>
            <a:pPr lvl="1"/>
            <a:endParaRPr lang="en-US" dirty="0" smtClean="0"/>
          </a:p>
          <a:p>
            <a:r>
              <a:rPr lang="en-US" dirty="0" smtClean="0"/>
              <a:t>True that these things are the same as the steps of conversion, because we </a:t>
            </a:r>
            <a:r>
              <a:rPr lang="en-US" smtClean="0"/>
              <a:t>are judged </a:t>
            </a:r>
            <a:r>
              <a:rPr lang="en-US" dirty="0" smtClean="0"/>
              <a:t>by what we do with our knowledge, and not the knowledge itself</a:t>
            </a:r>
          </a:p>
        </p:txBody>
      </p:sp>
      <p:sp>
        <p:nvSpPr>
          <p:cNvPr id="3" name="Title 2"/>
          <p:cNvSpPr>
            <a:spLocks noGrp="1"/>
          </p:cNvSpPr>
          <p:nvPr>
            <p:ph type="title"/>
          </p:nvPr>
        </p:nvSpPr>
        <p:spPr/>
        <p:txBody>
          <a:bodyPr/>
          <a:lstStyle/>
          <a:p>
            <a:r>
              <a:rPr smtClean="0"/>
              <a:t>Knowledge and Fellowship with God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Does not mean that we can be faithful resting in our knowledge of the absolute minimum</a:t>
            </a:r>
          </a:p>
          <a:p>
            <a:pPr lvl="1"/>
            <a:r>
              <a:rPr lang="en-US" dirty="0" smtClean="0"/>
              <a:t>God requires that we seek Him diligently throughout our life (2 Tim. 2:15)(Heb. 4:11)(Heb. 11:6)</a:t>
            </a:r>
          </a:p>
          <a:p>
            <a:pPr lvl="1"/>
            <a:r>
              <a:rPr lang="en-US" dirty="0" smtClean="0"/>
              <a:t>the vinedresser only cuts off the branches that are incapable of bearing fruit, not those that continue to show promise (Jn. 15:1-6)</a:t>
            </a:r>
          </a:p>
          <a:p>
            <a:pPr lvl="1"/>
            <a:endParaRPr lang="en-US" dirty="0" smtClean="0"/>
          </a:p>
          <a:p>
            <a:r>
              <a:rPr lang="en-US" dirty="0" smtClean="0"/>
              <a:t>Also, lack of knowledge directly contributes to temptation and sin, and we will be judged even of things done in ignorance (Acts 17:30)</a:t>
            </a:r>
          </a:p>
        </p:txBody>
      </p:sp>
      <p:sp>
        <p:nvSpPr>
          <p:cNvPr id="3" name="Title 2"/>
          <p:cNvSpPr>
            <a:spLocks noGrp="1"/>
          </p:cNvSpPr>
          <p:nvPr>
            <p:ph type="title"/>
          </p:nvPr>
        </p:nvSpPr>
        <p:spPr/>
        <p:txBody>
          <a:bodyPr/>
          <a:lstStyle/>
          <a:p>
            <a:r>
              <a:rPr smtClean="0"/>
              <a:t>Knowledge and Fellowship with God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Application to the Church</a:t>
            </a:r>
            <a:endParaRPr lang="en-US" dirty="0"/>
          </a:p>
        </p:txBody>
      </p:sp>
      <p:sp>
        <p:nvSpPr>
          <p:cNvPr id="3" name="Text Placeholder 2"/>
          <p:cNvSpPr>
            <a:spLocks noGrp="1"/>
          </p:cNvSpPr>
          <p:nvPr>
            <p:ph type="body" idx="1"/>
          </p:nvPr>
        </p:nvSpPr>
        <p:spPr>
          <a:xfrm>
            <a:off x="685800" y="4958864"/>
            <a:ext cx="8077200" cy="1441936"/>
          </a:xfrm>
        </p:spPr>
        <p:txBody>
          <a:bodyPr>
            <a:normAutofit/>
          </a:bodyPr>
          <a:lstStyle/>
          <a:p>
            <a:r>
              <a:rPr lang="en-US" b="1" baseline="30000" dirty="0" smtClean="0"/>
              <a:t>7</a:t>
            </a:r>
            <a:r>
              <a:rPr lang="en-US" dirty="0" smtClean="0"/>
              <a:t> But if we walk in the light as He is in the light, we have fellowship with one another, and the blood of Jesus Christ His Son cleanses us from all sin.</a:t>
            </a:r>
          </a:p>
          <a:p>
            <a:r>
              <a:rPr lang="en-US" dirty="0" smtClean="0"/>
              <a:t>1 John 1:7</a:t>
            </a: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1392</TotalTime>
  <Words>869</Words>
  <Application>Microsoft Office PowerPoint</Application>
  <PresentationFormat>On-screen Show (4:3)</PresentationFormat>
  <Paragraphs>100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Must We Be Perfect  To Be Pleasing</vt:lpstr>
      <vt:lpstr>Growing as an Individual</vt:lpstr>
      <vt:lpstr>Growing as an Individual</vt:lpstr>
      <vt:lpstr>Growing as an Individual</vt:lpstr>
      <vt:lpstr>Knowledge and Fellowship with God</vt:lpstr>
      <vt:lpstr>Knowledge and Fellowship with God</vt:lpstr>
      <vt:lpstr>Knowledge and Fellowship with God</vt:lpstr>
      <vt:lpstr>Knowledge and Fellowship with God</vt:lpstr>
      <vt:lpstr>Application to the Church</vt:lpstr>
      <vt:lpstr>Application to the Church</vt:lpstr>
      <vt:lpstr>Application to the Church</vt:lpstr>
      <vt:lpstr>Application to the Church</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Unforgivable Sin?</dc:title>
  <dc:creator>Kris Braddock</dc:creator>
  <cp:lastModifiedBy>Kris Braddock</cp:lastModifiedBy>
  <cp:revision>101</cp:revision>
  <dcterms:created xsi:type="dcterms:W3CDTF">2008-03-30T03:00:17Z</dcterms:created>
  <dcterms:modified xsi:type="dcterms:W3CDTF">2011-05-07T01:21:57Z</dcterms:modified>
</cp:coreProperties>
</file>